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Etna Sans Serif" charset="1" panose="020006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Bold" charset="1" panose="00000800000000000000"/>
      <p:regular r:id="rId27"/>
    </p:embeddedFont>
    <p:embeddedFont>
      <p:font typeface="Montserrat Bold" charset="1" panose="000008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Poppins Bold Italics" charset="1" panose="00000800000000000000"/>
      <p:regular r:id="rId31"/>
    </p:embeddedFont>
    <p:embeddedFont>
      <p:font typeface="Poppins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99860" y="0"/>
            <a:ext cx="5288140" cy="1371600"/>
            <a:chOff x="0" y="0"/>
            <a:chExt cx="1392761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2761" cy="361244"/>
            </a:xfrm>
            <a:custGeom>
              <a:avLst/>
              <a:gdLst/>
              <a:ahLst/>
              <a:cxnLst/>
              <a:rect r="r" b="b" t="t" l="l"/>
              <a:pathLst>
                <a:path h="361244" w="1392761">
                  <a:moveTo>
                    <a:pt x="0" y="0"/>
                  </a:moveTo>
                  <a:lnTo>
                    <a:pt x="1392761" y="0"/>
                  </a:lnTo>
                  <a:lnTo>
                    <a:pt x="1392761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392761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371600"/>
            <a:chOff x="0" y="0"/>
            <a:chExt cx="4816593" cy="3612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61244"/>
            </a:xfrm>
            <a:custGeom>
              <a:avLst/>
              <a:gdLst/>
              <a:ahLst/>
              <a:cxnLst/>
              <a:rect r="r" b="b" t="t" l="l"/>
              <a:pathLst>
                <a:path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81659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3875" y="210335"/>
            <a:ext cx="4143287" cy="1046180"/>
          </a:xfrm>
          <a:custGeom>
            <a:avLst/>
            <a:gdLst/>
            <a:ahLst/>
            <a:cxnLst/>
            <a:rect r="r" b="b" t="t" l="l"/>
            <a:pathLst>
              <a:path h="1046180" w="4143287">
                <a:moveTo>
                  <a:pt x="0" y="0"/>
                </a:moveTo>
                <a:lnTo>
                  <a:pt x="4143287" y="0"/>
                </a:lnTo>
                <a:lnTo>
                  <a:pt x="4143287" y="1046180"/>
                </a:lnTo>
                <a:lnTo>
                  <a:pt x="0" y="104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538855"/>
            <a:ext cx="16355047" cy="322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9"/>
              </a:lnSpc>
            </a:pPr>
            <a:r>
              <a:rPr lang="en-US" sz="999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Fo</a:t>
            </a:r>
            <a:r>
              <a:rPr lang="en-US" sz="999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recasting Return on Ads Spend to Guide Daily Ad Decisions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42176"/>
            <a:ext cx="8782006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-261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Normalizers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383905"/>
            <a:ext cx="8782006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184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Fahima Alizada</a:t>
            </a:r>
          </a:p>
          <a:p>
            <a:pPr algn="l">
              <a:lnSpc>
                <a:spcPts val="3359"/>
              </a:lnSpc>
            </a:pPr>
            <a:r>
              <a:rPr lang="en-US" sz="2399" spc="-184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Marco Capoccia</a:t>
            </a:r>
          </a:p>
          <a:p>
            <a:pPr algn="l">
              <a:lnSpc>
                <a:spcPts val="3359"/>
              </a:lnSpc>
            </a:pPr>
            <a:r>
              <a:rPr lang="en-US" sz="2399" spc="-184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Dheeraj Shetty</a:t>
            </a:r>
          </a:p>
          <a:p>
            <a:pPr algn="l">
              <a:lnSpc>
                <a:spcPts val="3359"/>
              </a:lnSpc>
            </a:pPr>
            <a:r>
              <a:rPr lang="en-US" sz="2399" spc="-184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Sahaj Kaur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706598" y="3705598"/>
            <a:ext cx="11791205" cy="1371600"/>
            <a:chOff x="0" y="0"/>
            <a:chExt cx="3105503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71468" y="1533902"/>
          <a:ext cx="12670908" cy="8326544"/>
        </p:xfrm>
        <a:graphic>
          <a:graphicData uri="http://schemas.openxmlformats.org/drawingml/2006/table">
            <a:tbl>
              <a:tblPr/>
              <a:tblGrid>
                <a:gridCol w="2534182"/>
                <a:gridCol w="2534182"/>
                <a:gridCol w="2534182"/>
                <a:gridCol w="2534182"/>
                <a:gridCol w="2534182"/>
              </a:tblGrid>
              <a:tr h="18944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 - Mean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Train - SD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Test - SD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Test - Mean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00"/>
                    </a:solidFill>
                  </a:tcPr>
                </a:tc>
              </a:tr>
              <a:tr h="9204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AF7F5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Impressions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5,130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38"/>
                        </a:lnSpc>
                        <a:defRPr/>
                      </a:pPr>
                      <a:r>
                        <a:rPr lang="en-US" sz="1884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14,257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20,894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4,626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8"/>
                        </a:lnSpc>
                        <a:defRPr/>
                      </a:pPr>
                      <a:r>
                        <a:rPr lang="en-US" sz="2284" b="true">
                          <a:solidFill>
                            <a:srgbClr val="FFFFFF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Cost 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71.4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8"/>
                        </a:lnSpc>
                        <a:defRPr/>
                      </a:pPr>
                      <a:r>
                        <a:rPr lang="en-US" sz="2284" b="true">
                          <a:solidFill>
                            <a:srgbClr val="FFFFFF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CPC 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FFFFFF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ATB Conversions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ATB sales ($)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58.9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8"/>
                        </a:lnSpc>
                        <a:defRPr/>
                      </a:pPr>
                      <a:r>
                        <a:rPr lang="en-US" sz="2284" b="true">
                          <a:solidFill>
                            <a:srgbClr val="FFFFFF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CVR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86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ROAS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23.5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34.9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4.7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0" y="381810"/>
            <a:ext cx="182880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 spc="-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 Stats -  Train vs Test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2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02707" y="1886505"/>
            <a:ext cx="10347102" cy="8292032"/>
            <a:chOff x="0" y="0"/>
            <a:chExt cx="13796137" cy="11056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56372" cy="10747243"/>
            </a:xfrm>
            <a:custGeom>
              <a:avLst/>
              <a:gdLst/>
              <a:ahLst/>
              <a:cxnLst/>
              <a:rect r="r" b="b" t="t" l="l"/>
              <a:pathLst>
                <a:path h="10747243" w="12756372">
                  <a:moveTo>
                    <a:pt x="0" y="0"/>
                  </a:moveTo>
                  <a:lnTo>
                    <a:pt x="12756372" y="0"/>
                  </a:lnTo>
                  <a:lnTo>
                    <a:pt x="12756372" y="10747243"/>
                  </a:lnTo>
                  <a:lnTo>
                    <a:pt x="0" y="10747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11752917" y="9492558"/>
              <a:ext cx="2043220" cy="1563485"/>
              <a:chOff x="0" y="0"/>
              <a:chExt cx="403599" cy="30883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3599" cy="308837"/>
              </a:xfrm>
              <a:custGeom>
                <a:avLst/>
                <a:gdLst/>
                <a:ahLst/>
                <a:cxnLst/>
                <a:rect r="r" b="b" t="t" l="l"/>
                <a:pathLst>
                  <a:path h="308837" w="403599">
                    <a:moveTo>
                      <a:pt x="154418" y="0"/>
                    </a:moveTo>
                    <a:lnTo>
                      <a:pt x="249181" y="0"/>
                    </a:lnTo>
                    <a:cubicBezTo>
                      <a:pt x="290135" y="0"/>
                      <a:pt x="329412" y="16269"/>
                      <a:pt x="358371" y="45228"/>
                    </a:cubicBezTo>
                    <a:cubicBezTo>
                      <a:pt x="387330" y="74187"/>
                      <a:pt x="403599" y="113464"/>
                      <a:pt x="403599" y="154418"/>
                    </a:cubicBezTo>
                    <a:lnTo>
                      <a:pt x="403599" y="154418"/>
                    </a:lnTo>
                    <a:cubicBezTo>
                      <a:pt x="403599" y="239701"/>
                      <a:pt x="334463" y="308837"/>
                      <a:pt x="249181" y="308837"/>
                    </a:cubicBezTo>
                    <a:lnTo>
                      <a:pt x="154418" y="308837"/>
                    </a:lnTo>
                    <a:cubicBezTo>
                      <a:pt x="113464" y="308837"/>
                      <a:pt x="74187" y="292568"/>
                      <a:pt x="45228" y="263609"/>
                    </a:cubicBezTo>
                    <a:cubicBezTo>
                      <a:pt x="16269" y="234649"/>
                      <a:pt x="0" y="195373"/>
                      <a:pt x="0" y="154418"/>
                    </a:cubicBezTo>
                    <a:lnTo>
                      <a:pt x="0" y="154418"/>
                    </a:lnTo>
                    <a:cubicBezTo>
                      <a:pt x="0" y="113464"/>
                      <a:pt x="16269" y="74187"/>
                      <a:pt x="45228" y="45228"/>
                    </a:cubicBezTo>
                    <a:cubicBezTo>
                      <a:pt x="74187" y="16269"/>
                      <a:pt x="113464" y="0"/>
                      <a:pt x="1544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403599" cy="36598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51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2885415" y="1788377"/>
            <a:ext cx="12056904" cy="932471"/>
            <a:chOff x="0" y="0"/>
            <a:chExt cx="3175481" cy="2455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481" cy="245589"/>
            </a:xfrm>
            <a:custGeom>
              <a:avLst/>
              <a:gdLst/>
              <a:ahLst/>
              <a:cxnLst/>
              <a:rect r="r" b="b" t="t" l="l"/>
              <a:pathLst>
                <a:path h="245589" w="3175481">
                  <a:moveTo>
                    <a:pt x="11558" y="0"/>
                  </a:moveTo>
                  <a:lnTo>
                    <a:pt x="3163923" y="0"/>
                  </a:lnTo>
                  <a:cubicBezTo>
                    <a:pt x="3170306" y="0"/>
                    <a:pt x="3175481" y="5175"/>
                    <a:pt x="3175481" y="11558"/>
                  </a:cubicBezTo>
                  <a:lnTo>
                    <a:pt x="3175481" y="234031"/>
                  </a:lnTo>
                  <a:cubicBezTo>
                    <a:pt x="3175481" y="237096"/>
                    <a:pt x="3174263" y="240036"/>
                    <a:pt x="3172096" y="242204"/>
                  </a:cubicBezTo>
                  <a:cubicBezTo>
                    <a:pt x="3169928" y="244371"/>
                    <a:pt x="3166988" y="245589"/>
                    <a:pt x="3163923" y="245589"/>
                  </a:cubicBezTo>
                  <a:lnTo>
                    <a:pt x="11558" y="245589"/>
                  </a:lnTo>
                  <a:cubicBezTo>
                    <a:pt x="8493" y="245589"/>
                    <a:pt x="5553" y="244371"/>
                    <a:pt x="3385" y="242204"/>
                  </a:cubicBezTo>
                  <a:cubicBezTo>
                    <a:pt x="1218" y="240036"/>
                    <a:pt x="0" y="237096"/>
                    <a:pt x="0" y="234031"/>
                  </a:cubicBezTo>
                  <a:lnTo>
                    <a:pt x="0" y="11558"/>
                  </a:lnTo>
                  <a:cubicBezTo>
                    <a:pt x="0" y="8493"/>
                    <a:pt x="1218" y="5553"/>
                    <a:pt x="3385" y="3385"/>
                  </a:cubicBezTo>
                  <a:cubicBezTo>
                    <a:pt x="5553" y="1218"/>
                    <a:pt x="8493" y="0"/>
                    <a:pt x="11558" y="0"/>
                  </a:cubicBezTo>
                  <a:close/>
                </a:path>
              </a:pathLst>
            </a:custGeom>
            <a:solidFill>
              <a:srgbClr val="010203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175481" cy="302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 spc="-23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Target Variable: ROAS,  Time Based Partitioning: Train/Test, 70/30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0" y="538005"/>
            <a:ext cx="1828800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9"/>
              </a:lnSpc>
            </a:pPr>
            <a:r>
              <a:rPr lang="en-US" sz="75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Modeling Methodology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8975" y="3055470"/>
            <a:ext cx="4497954" cy="5726580"/>
            <a:chOff x="0" y="0"/>
            <a:chExt cx="1106754" cy="1409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6754" cy="1409066"/>
            </a:xfrm>
            <a:custGeom>
              <a:avLst/>
              <a:gdLst/>
              <a:ahLst/>
              <a:cxnLst/>
              <a:rect r="r" b="b" t="t" l="l"/>
              <a:pathLst>
                <a:path h="1409066" w="1106754">
                  <a:moveTo>
                    <a:pt x="0" y="0"/>
                  </a:moveTo>
                  <a:lnTo>
                    <a:pt x="1106754" y="0"/>
                  </a:lnTo>
                  <a:lnTo>
                    <a:pt x="1106754" y="1409066"/>
                  </a:lnTo>
                  <a:lnTo>
                    <a:pt x="0" y="1409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06754" cy="1447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77458" y="3055470"/>
            <a:ext cx="4497954" cy="5726580"/>
            <a:chOff x="0" y="0"/>
            <a:chExt cx="1106754" cy="14090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6754" cy="1409066"/>
            </a:xfrm>
            <a:custGeom>
              <a:avLst/>
              <a:gdLst/>
              <a:ahLst/>
              <a:cxnLst/>
              <a:rect r="r" b="b" t="t" l="l"/>
              <a:pathLst>
                <a:path h="1409066" w="1106754">
                  <a:moveTo>
                    <a:pt x="0" y="0"/>
                  </a:moveTo>
                  <a:lnTo>
                    <a:pt x="1106754" y="0"/>
                  </a:lnTo>
                  <a:lnTo>
                    <a:pt x="1106754" y="1409066"/>
                  </a:lnTo>
                  <a:lnTo>
                    <a:pt x="0" y="1409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06754" cy="1447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43217" y="3055470"/>
            <a:ext cx="4497954" cy="5726580"/>
            <a:chOff x="0" y="0"/>
            <a:chExt cx="1106754" cy="14090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6754" cy="1409066"/>
            </a:xfrm>
            <a:custGeom>
              <a:avLst/>
              <a:gdLst/>
              <a:ahLst/>
              <a:cxnLst/>
              <a:rect r="r" b="b" t="t" l="l"/>
              <a:pathLst>
                <a:path h="1409066" w="1106754">
                  <a:moveTo>
                    <a:pt x="0" y="0"/>
                  </a:moveTo>
                  <a:lnTo>
                    <a:pt x="1106754" y="0"/>
                  </a:lnTo>
                  <a:lnTo>
                    <a:pt x="1106754" y="1409066"/>
                  </a:lnTo>
                  <a:lnTo>
                    <a:pt x="0" y="1409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06754" cy="1447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47865" y="3469517"/>
            <a:ext cx="1620174" cy="16201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61829" y="3469517"/>
            <a:ext cx="1620174" cy="16201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82107" y="3469517"/>
            <a:ext cx="1620174" cy="162017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11706598" y="3705598"/>
            <a:ext cx="11791205" cy="1371600"/>
            <a:chOff x="0" y="0"/>
            <a:chExt cx="3105503" cy="3612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079424" y="3163571"/>
            <a:ext cx="752407" cy="716839"/>
          </a:xfrm>
          <a:custGeom>
            <a:avLst/>
            <a:gdLst/>
            <a:ahLst/>
            <a:cxnLst/>
            <a:rect r="r" b="b" t="t" l="l"/>
            <a:pathLst>
              <a:path h="716839" w="752407">
                <a:moveTo>
                  <a:pt x="0" y="0"/>
                </a:moveTo>
                <a:lnTo>
                  <a:pt x="752407" y="0"/>
                </a:lnTo>
                <a:lnTo>
                  <a:pt x="752407" y="716839"/>
                </a:lnTo>
                <a:lnTo>
                  <a:pt x="0" y="71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136685" y="3776166"/>
            <a:ext cx="911017" cy="955295"/>
          </a:xfrm>
          <a:custGeom>
            <a:avLst/>
            <a:gdLst/>
            <a:ahLst/>
            <a:cxnLst/>
            <a:rect r="r" b="b" t="t" l="l"/>
            <a:pathLst>
              <a:path h="955295" w="911017">
                <a:moveTo>
                  <a:pt x="0" y="0"/>
                </a:moveTo>
                <a:lnTo>
                  <a:pt x="911017" y="0"/>
                </a:lnTo>
                <a:lnTo>
                  <a:pt x="911017" y="955294"/>
                </a:lnTo>
                <a:lnTo>
                  <a:pt x="0" y="955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865370" y="1000740"/>
            <a:ext cx="11453648" cy="91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Model Comparison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08975" y="6309056"/>
            <a:ext cx="4500867" cy="122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spc="-17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RMSE:  18.2</a:t>
            </a:r>
          </a:p>
          <a:p>
            <a:pPr algn="ctr">
              <a:lnSpc>
                <a:spcPts val="3251"/>
              </a:lnSpc>
            </a:pPr>
          </a:p>
          <a:p>
            <a:pPr algn="ctr">
              <a:lnSpc>
                <a:spcPts val="3251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016173" y="5385360"/>
            <a:ext cx="3483557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i="true" spc="-17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XG Boost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50415" y="5385360"/>
            <a:ext cx="3483557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i="true" spc="-17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Random Forest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875157" y="5194860"/>
            <a:ext cx="3483557" cy="81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i="true" spc="-17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Partial Least Squares </a:t>
            </a:r>
          </a:p>
          <a:p>
            <a:pPr algn="ctr">
              <a:lnSpc>
                <a:spcPts val="3251"/>
              </a:lnSpc>
            </a:pPr>
            <a:r>
              <a:rPr lang="en-US" b="true" sz="2322" i="true" spc="-178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(log ROAS)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3302444" y="3800192"/>
            <a:ext cx="911017" cy="955295"/>
          </a:xfrm>
          <a:custGeom>
            <a:avLst/>
            <a:gdLst/>
            <a:ahLst/>
            <a:cxnLst/>
            <a:rect r="r" b="b" t="t" l="l"/>
            <a:pathLst>
              <a:path h="955295" w="911017">
                <a:moveTo>
                  <a:pt x="0" y="0"/>
                </a:moveTo>
                <a:lnTo>
                  <a:pt x="911016" y="0"/>
                </a:lnTo>
                <a:lnTo>
                  <a:pt x="911016" y="955294"/>
                </a:lnTo>
                <a:lnTo>
                  <a:pt x="0" y="955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116408" y="3725859"/>
            <a:ext cx="911017" cy="955295"/>
          </a:xfrm>
          <a:custGeom>
            <a:avLst/>
            <a:gdLst/>
            <a:ahLst/>
            <a:cxnLst/>
            <a:rect r="r" b="b" t="t" l="l"/>
            <a:pathLst>
              <a:path h="955295" w="911017">
                <a:moveTo>
                  <a:pt x="0" y="0"/>
                </a:moveTo>
                <a:lnTo>
                  <a:pt x="911017" y="0"/>
                </a:lnTo>
                <a:lnTo>
                  <a:pt x="911017" y="955295"/>
                </a:lnTo>
                <a:lnTo>
                  <a:pt x="0" y="955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08975" y="6783156"/>
            <a:ext cx="4497954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spc="-17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MAE:  1.91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8312" y="7295662"/>
            <a:ext cx="4498617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sz="2322" spc="-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:  0.87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3217" y="6270956"/>
            <a:ext cx="4497954" cy="81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spc="-17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RMSE:  23.02</a:t>
            </a:r>
          </a:p>
          <a:p>
            <a:pPr algn="ctr">
              <a:lnSpc>
                <a:spcPts val="325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343217" y="6783156"/>
            <a:ext cx="4497954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spc="-17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MAE:  1.55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43217" y="7295662"/>
            <a:ext cx="4497954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sz="2322" spc="-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:  0.86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77458" y="6366206"/>
            <a:ext cx="4497954" cy="122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spc="-17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RMSE:  0.55*</a:t>
            </a:r>
          </a:p>
          <a:p>
            <a:pPr algn="ctr">
              <a:lnSpc>
                <a:spcPts val="3251"/>
              </a:lnSpc>
            </a:pPr>
          </a:p>
          <a:p>
            <a:pPr algn="ctr">
              <a:lnSpc>
                <a:spcPts val="3251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1174546" y="6893921"/>
            <a:ext cx="4500867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b="true" sz="2322" spc="-178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MAE:  0.39*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56740" y="7360646"/>
            <a:ext cx="4418672" cy="40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sz="2322" spc="-1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:  0.73*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275087" y="9620250"/>
            <a:ext cx="3230860" cy="30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1"/>
              </a:lnSpc>
              <a:spcBef>
                <a:spcPct val="0"/>
              </a:spcBef>
            </a:pPr>
            <a:r>
              <a:rPr lang="en-US" b="true" sz="1722" spc="-13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* PLS metrics are log-transformed.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706598" y="3705598"/>
            <a:ext cx="11791205" cy="1371600"/>
            <a:chOff x="0" y="0"/>
            <a:chExt cx="3105503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08269" y="350684"/>
            <a:ext cx="9471462" cy="9585632"/>
          </a:xfrm>
          <a:custGeom>
            <a:avLst/>
            <a:gdLst/>
            <a:ahLst/>
            <a:cxnLst/>
            <a:rect r="r" b="b" t="t" l="l"/>
            <a:pathLst>
              <a:path h="9585632" w="9471462">
                <a:moveTo>
                  <a:pt x="0" y="0"/>
                </a:moveTo>
                <a:lnTo>
                  <a:pt x="9471462" y="0"/>
                </a:lnTo>
                <a:lnTo>
                  <a:pt x="9471462" y="9585632"/>
                </a:lnTo>
                <a:lnTo>
                  <a:pt x="0" y="958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38" t="0" r="-9986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6143" y="2036911"/>
            <a:ext cx="14615714" cy="7396170"/>
          </a:xfrm>
          <a:custGeom>
            <a:avLst/>
            <a:gdLst/>
            <a:ahLst/>
            <a:cxnLst/>
            <a:rect r="r" b="b" t="t" l="l"/>
            <a:pathLst>
              <a:path h="7396170" w="14615714">
                <a:moveTo>
                  <a:pt x="0" y="0"/>
                </a:moveTo>
                <a:lnTo>
                  <a:pt x="14615714" y="0"/>
                </a:lnTo>
                <a:lnTo>
                  <a:pt x="14615714" y="7396170"/>
                </a:lnTo>
                <a:lnTo>
                  <a:pt x="0" y="739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8263" y="697511"/>
            <a:ext cx="13901786" cy="99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8"/>
              </a:lnSpc>
            </a:pPr>
            <a:r>
              <a:rPr lang="en-US" sz="855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Limitations &amp; Risks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A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89680"/>
            <a:ext cx="18288000" cy="797320"/>
            <a:chOff x="0" y="0"/>
            <a:chExt cx="4816593" cy="20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09994"/>
            </a:xfrm>
            <a:custGeom>
              <a:avLst/>
              <a:gdLst/>
              <a:ahLst/>
              <a:cxnLst/>
              <a:rect r="r" b="b" t="t" l="l"/>
              <a:pathLst>
                <a:path h="20999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9994"/>
                  </a:lnTo>
                  <a:lnTo>
                    <a:pt x="0" y="20999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276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58480" y="1686195"/>
            <a:ext cx="10971040" cy="7499820"/>
          </a:xfrm>
          <a:custGeom>
            <a:avLst/>
            <a:gdLst/>
            <a:ahLst/>
            <a:cxnLst/>
            <a:rect r="r" b="b" t="t" l="l"/>
            <a:pathLst>
              <a:path h="7499820" w="10971040">
                <a:moveTo>
                  <a:pt x="0" y="0"/>
                </a:moveTo>
                <a:lnTo>
                  <a:pt x="10971040" y="0"/>
                </a:lnTo>
                <a:lnTo>
                  <a:pt x="10971040" y="7499819"/>
                </a:lnTo>
                <a:lnTo>
                  <a:pt x="0" y="7499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12" r="-62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4350" y="617675"/>
            <a:ext cx="17259300" cy="76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6626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Strategic Recommendations &amp; Next Steps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9954"/>
            <a:ext cx="16230600" cy="16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4"/>
              </a:lnSpc>
            </a:pPr>
            <a:r>
              <a:rPr lang="en-US" sz="14444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915400"/>
            <a:ext cx="18288000" cy="1371600"/>
            <a:chOff x="0" y="0"/>
            <a:chExt cx="4816593" cy="361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61244"/>
            </a:xfrm>
            <a:custGeom>
              <a:avLst/>
              <a:gdLst/>
              <a:ahLst/>
              <a:cxnLst/>
              <a:rect r="r" b="b" t="t" l="l"/>
              <a:pathLst>
                <a:path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9954"/>
            <a:ext cx="16230600" cy="16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4"/>
              </a:lnSpc>
            </a:pPr>
            <a:r>
              <a:rPr lang="en-US" sz="14444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Appendix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915400"/>
            <a:ext cx="18288000" cy="1371600"/>
            <a:chOff x="0" y="0"/>
            <a:chExt cx="4816593" cy="361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61244"/>
            </a:xfrm>
            <a:custGeom>
              <a:avLst/>
              <a:gdLst/>
              <a:ahLst/>
              <a:cxnLst/>
              <a:rect r="r" b="b" t="t" l="l"/>
              <a:pathLst>
                <a:path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2556"/>
            <a:ext cx="18288000" cy="1091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ROAS 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(Return on Ad Spend): Revenue divided by c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ost, using 14-day attributed sales. Represents how many dollars of revenue are generated for each dollar spent on ads.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695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Attributed Conversions (14-day)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: Number of purchases credited to an ad if they occur within 14 days after someone clicks the ad.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Attributed Sales (14-day): 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Total revenue from purchases made within 14 days of an ad click.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Impressions: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Number of times an ad is displayed to users.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695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Clicks: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Number of times users click the ad.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695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Cost: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Total advertising spend for the campaign on a given day.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CTR (Click-Through Rate):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Clicks divided by impressions; shows how often users who see the ad click it.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CVR (Conversion Rate):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Conversions divided by clicks; shows how often clicks result in purchases.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CPC (Cost Per Click):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Cost divided by clicks; measures how much each ad click costs.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Budget: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Daily or campaign-level spending limit set by the advertiser.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Bidding Strategy: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How the platform allocates spend (manual bids, automated bidding, etc.).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i="true">
                <a:solidFill>
                  <a:srgbClr val="FF99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Status:</a:t>
            </a:r>
            <a:r>
              <a:rPr lang="en-US" b="true" sz="2300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Whether the campaign is active, paused, or ended.</a:t>
            </a:r>
          </a:p>
          <a:p>
            <a:pPr algn="l">
              <a:lnSpc>
                <a:spcPts val="3605"/>
              </a:lnSpc>
              <a:spcBef>
                <a:spcPct val="0"/>
              </a:spcBef>
            </a:pPr>
          </a:p>
          <a:p>
            <a:pPr algn="ctr">
              <a:lnSpc>
                <a:spcPts val="36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709" y="475246"/>
            <a:ext cx="9290314" cy="5736769"/>
          </a:xfrm>
          <a:custGeom>
            <a:avLst/>
            <a:gdLst/>
            <a:ahLst/>
            <a:cxnLst/>
            <a:rect r="r" b="b" t="t" l="l"/>
            <a:pathLst>
              <a:path h="5736769" w="9290314">
                <a:moveTo>
                  <a:pt x="0" y="0"/>
                </a:moveTo>
                <a:lnTo>
                  <a:pt x="9290314" y="0"/>
                </a:lnTo>
                <a:lnTo>
                  <a:pt x="929031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9775" y="4309114"/>
            <a:ext cx="9290314" cy="5736769"/>
          </a:xfrm>
          <a:custGeom>
            <a:avLst/>
            <a:gdLst/>
            <a:ahLst/>
            <a:cxnLst/>
            <a:rect r="r" b="b" t="t" l="l"/>
            <a:pathLst>
              <a:path h="5736769" w="9290314">
                <a:moveTo>
                  <a:pt x="0" y="0"/>
                </a:moveTo>
                <a:lnTo>
                  <a:pt x="9290314" y="0"/>
                </a:lnTo>
                <a:lnTo>
                  <a:pt x="929031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B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5129384" y="3786016"/>
            <a:ext cx="11630367" cy="1371600"/>
            <a:chOff x="0" y="0"/>
            <a:chExt cx="3063142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63142" cy="361244"/>
            </a:xfrm>
            <a:custGeom>
              <a:avLst/>
              <a:gdLst/>
              <a:ahLst/>
              <a:cxnLst/>
              <a:rect r="r" b="b" t="t" l="l"/>
              <a:pathLst>
                <a:path h="361244" w="3063142">
                  <a:moveTo>
                    <a:pt x="0" y="0"/>
                  </a:moveTo>
                  <a:lnTo>
                    <a:pt x="3063142" y="0"/>
                  </a:lnTo>
                  <a:lnTo>
                    <a:pt x="306314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063142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94548" y="2719573"/>
            <a:ext cx="15167184" cy="6437171"/>
          </a:xfrm>
          <a:custGeom>
            <a:avLst/>
            <a:gdLst/>
            <a:ahLst/>
            <a:cxnLst/>
            <a:rect r="r" b="b" t="t" l="l"/>
            <a:pathLst>
              <a:path h="6437171" w="15167184">
                <a:moveTo>
                  <a:pt x="0" y="0"/>
                </a:moveTo>
                <a:lnTo>
                  <a:pt x="15167184" y="0"/>
                </a:lnTo>
                <a:lnTo>
                  <a:pt x="15167184" y="6437171"/>
                </a:lnTo>
                <a:lnTo>
                  <a:pt x="0" y="643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42" r="-1623" b="-2408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28171" y="876300"/>
            <a:ext cx="1128484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Are Our Ads Paying Off?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8331" y="2069385"/>
            <a:ext cx="12622058" cy="8049051"/>
          </a:xfrm>
          <a:custGeom>
            <a:avLst/>
            <a:gdLst/>
            <a:ahLst/>
            <a:cxnLst/>
            <a:rect r="r" b="b" t="t" l="l"/>
            <a:pathLst>
              <a:path h="8049051" w="12622058">
                <a:moveTo>
                  <a:pt x="0" y="0"/>
                </a:moveTo>
                <a:lnTo>
                  <a:pt x="12622057" y="0"/>
                </a:lnTo>
                <a:lnTo>
                  <a:pt x="12622057" y="8049052"/>
                </a:lnTo>
                <a:lnTo>
                  <a:pt x="0" y="8049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38" r="0" b="-22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068" y="842914"/>
            <a:ext cx="15294583" cy="91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 Ad Spend Probl</a:t>
            </a: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1917" y="433716"/>
            <a:ext cx="12452745" cy="9089583"/>
          </a:xfrm>
          <a:custGeom>
            <a:avLst/>
            <a:gdLst/>
            <a:ahLst/>
            <a:cxnLst/>
            <a:rect r="r" b="b" t="t" l="l"/>
            <a:pathLst>
              <a:path h="9089583" w="12452745">
                <a:moveTo>
                  <a:pt x="0" y="0"/>
                </a:moveTo>
                <a:lnTo>
                  <a:pt x="12452745" y="0"/>
                </a:lnTo>
                <a:lnTo>
                  <a:pt x="12452745" y="9089583"/>
                </a:lnTo>
                <a:lnTo>
                  <a:pt x="0" y="9089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97" t="-3224" r="-6476" b="-79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1706598" y="3705598"/>
            <a:ext cx="11791205" cy="1371600"/>
            <a:chOff x="0" y="0"/>
            <a:chExt cx="3105503" cy="361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5400"/>
            <a:ext cx="18288000" cy="1371600"/>
            <a:chOff x="0" y="0"/>
            <a:chExt cx="4816593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1244"/>
            </a:xfrm>
            <a:custGeom>
              <a:avLst/>
              <a:gdLst/>
              <a:ahLst/>
              <a:cxnLst/>
              <a:rect r="r" b="b" t="t" l="l"/>
              <a:pathLst>
                <a:path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10591" y="300925"/>
            <a:ext cx="12666818" cy="8384016"/>
          </a:xfrm>
          <a:custGeom>
            <a:avLst/>
            <a:gdLst/>
            <a:ahLst/>
            <a:cxnLst/>
            <a:rect r="r" b="b" t="t" l="l"/>
            <a:pathLst>
              <a:path h="8384016" w="12666818">
                <a:moveTo>
                  <a:pt x="0" y="0"/>
                </a:moveTo>
                <a:lnTo>
                  <a:pt x="12666818" y="0"/>
                </a:lnTo>
                <a:lnTo>
                  <a:pt x="12666818" y="8384017"/>
                </a:lnTo>
                <a:lnTo>
                  <a:pt x="0" y="838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1" t="-2282" r="-9847" b="-10837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15400"/>
            <a:ext cx="18288000" cy="1371600"/>
            <a:chOff x="0" y="0"/>
            <a:chExt cx="4816593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61244"/>
            </a:xfrm>
            <a:custGeom>
              <a:avLst/>
              <a:gdLst/>
              <a:ahLst/>
              <a:cxnLst/>
              <a:rect r="r" b="b" t="t" l="l"/>
              <a:pathLst>
                <a:path h="36124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1659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990102" y="6805266"/>
            <a:ext cx="1687401" cy="1635245"/>
          </a:xfrm>
          <a:custGeom>
            <a:avLst/>
            <a:gdLst/>
            <a:ahLst/>
            <a:cxnLst/>
            <a:rect r="r" b="b" t="t" l="l"/>
            <a:pathLst>
              <a:path h="1635245" w="1687401">
                <a:moveTo>
                  <a:pt x="0" y="0"/>
                </a:moveTo>
                <a:lnTo>
                  <a:pt x="1687400" y="0"/>
                </a:lnTo>
                <a:lnTo>
                  <a:pt x="1687400" y="1635245"/>
                </a:lnTo>
                <a:lnTo>
                  <a:pt x="0" y="1635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057890"/>
            <a:ext cx="18288000" cy="111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9"/>
              </a:lnSpc>
            </a:pPr>
            <a:r>
              <a:rPr lang="en-US" sz="9621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Key Variables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294724"/>
            <a:ext cx="17996508" cy="290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spc="-315">
                <a:solidFill>
                  <a:srgbClr val="FF751F"/>
                </a:solidFill>
                <a:latin typeface="Poppins Bold"/>
                <a:ea typeface="Poppins Bold"/>
                <a:cs typeface="Poppins Bold"/>
                <a:sym typeface="Poppins Bold"/>
              </a:rPr>
              <a:t>Pr</a:t>
            </a:r>
            <a:r>
              <a:rPr lang="en-US" b="true" sz="4100" spc="-315">
                <a:solidFill>
                  <a:srgbClr val="FF751F"/>
                </a:solidFill>
                <a:latin typeface="Poppins Bold"/>
                <a:ea typeface="Poppins Bold"/>
                <a:cs typeface="Poppins Bold"/>
                <a:sym typeface="Poppins Bold"/>
              </a:rPr>
              <a:t>oduct Ads</a:t>
            </a:r>
            <a:r>
              <a:rPr lang="en-US" b="true" sz="4100" spc="-3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 Conversions (14-day) &amp;  Attributed sales (14-day)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 spc="-315">
                <a:solidFill>
                  <a:srgbClr val="38B6FF"/>
                </a:solidFill>
                <a:latin typeface="Poppins Bold"/>
                <a:ea typeface="Poppins Bold"/>
                <a:cs typeface="Poppins Bold"/>
                <a:sym typeface="Poppins Bold"/>
              </a:rPr>
              <a:t>Campaign</a:t>
            </a:r>
            <a:r>
              <a:rPr lang="en-US" b="true" sz="4100" spc="-3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Impressions, Clicks, Cost, CTR (Clicks/Impressions), CVR (Conversions/Clicks), CPC (Cost/Clicks)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6049150"/>
            <a:ext cx="18288000" cy="261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</a:p>
          <a:p>
            <a:pPr algn="ctr">
              <a:lnSpc>
                <a:spcPts val="5739"/>
              </a:lnSpc>
            </a:pP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 spc="-3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Dependent Variable:  </a:t>
            </a:r>
            <a:r>
              <a:rPr lang="en-US" b="true" sz="4099" spc="-315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ROAS (Revenue/Cost)</a:t>
            </a:r>
          </a:p>
          <a:p>
            <a:pPr algn="ctr">
              <a:lnSpc>
                <a:spcPts val="325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199288"/>
            <a:ext cx="17996508" cy="73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1"/>
              </a:lnSpc>
              <a:spcBef>
                <a:spcPct val="0"/>
              </a:spcBef>
            </a:pPr>
            <a:r>
              <a:rPr lang="en-US" b="true" sz="4122" spc="-3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Independent Variables: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5209802" y="3866435"/>
            <a:ext cx="11791205" cy="1371600"/>
            <a:chOff x="0" y="0"/>
            <a:chExt cx="3105503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86876" y="1908013"/>
            <a:ext cx="15330550" cy="7426892"/>
          </a:xfrm>
          <a:custGeom>
            <a:avLst/>
            <a:gdLst/>
            <a:ahLst/>
            <a:cxnLst/>
            <a:rect r="r" b="b" t="t" l="l"/>
            <a:pathLst>
              <a:path h="7426892" w="15330550">
                <a:moveTo>
                  <a:pt x="0" y="0"/>
                </a:moveTo>
                <a:lnTo>
                  <a:pt x="15330551" y="0"/>
                </a:lnTo>
                <a:lnTo>
                  <a:pt x="15330551" y="7426892"/>
                </a:lnTo>
                <a:lnTo>
                  <a:pt x="0" y="742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3" t="-16969" r="-1494" b="-21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37298"/>
            <a:ext cx="18288000" cy="91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Data </a:t>
            </a:r>
            <a:r>
              <a:rPr lang="en-US" sz="8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60425"/>
            <a:ext cx="18288000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6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EDA Highlight</a:t>
            </a:r>
            <a:r>
              <a:rPr lang="en-US" sz="6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11706598" y="3705598"/>
            <a:ext cx="11791205" cy="1371600"/>
            <a:chOff x="0" y="0"/>
            <a:chExt cx="3105503" cy="361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9446" y="1887667"/>
            <a:ext cx="15959735" cy="8249700"/>
            <a:chOff x="0" y="0"/>
            <a:chExt cx="21279647" cy="1099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48635" cy="9827511"/>
            </a:xfrm>
            <a:custGeom>
              <a:avLst/>
              <a:gdLst/>
              <a:ahLst/>
              <a:cxnLst/>
              <a:rect r="r" b="b" t="t" l="l"/>
              <a:pathLst>
                <a:path h="9827511" w="20648635">
                  <a:moveTo>
                    <a:pt x="0" y="0"/>
                  </a:moveTo>
                  <a:lnTo>
                    <a:pt x="20648635" y="0"/>
                  </a:lnTo>
                  <a:lnTo>
                    <a:pt x="20648635" y="9827511"/>
                  </a:lnTo>
                  <a:lnTo>
                    <a:pt x="0" y="9827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452" t="-19467" r="-3601" b="-6213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18582244" y="8825544"/>
              <a:ext cx="2697403" cy="2174056"/>
              <a:chOff x="0" y="0"/>
              <a:chExt cx="532820" cy="4294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32820" cy="429443"/>
              </a:xfrm>
              <a:custGeom>
                <a:avLst/>
                <a:gdLst/>
                <a:ahLst/>
                <a:cxnLst/>
                <a:rect r="r" b="b" t="t" l="l"/>
                <a:pathLst>
                  <a:path h="429443" w="532820">
                    <a:moveTo>
                      <a:pt x="195169" y="0"/>
                    </a:moveTo>
                    <a:lnTo>
                      <a:pt x="337651" y="0"/>
                    </a:lnTo>
                    <a:cubicBezTo>
                      <a:pt x="389413" y="0"/>
                      <a:pt x="439055" y="20562"/>
                      <a:pt x="475657" y="57164"/>
                    </a:cubicBezTo>
                    <a:cubicBezTo>
                      <a:pt x="512258" y="93765"/>
                      <a:pt x="532820" y="143407"/>
                      <a:pt x="532820" y="195169"/>
                    </a:cubicBezTo>
                    <a:lnTo>
                      <a:pt x="532820" y="234274"/>
                    </a:lnTo>
                    <a:cubicBezTo>
                      <a:pt x="532820" y="286036"/>
                      <a:pt x="512258" y="335678"/>
                      <a:pt x="475657" y="372279"/>
                    </a:cubicBezTo>
                    <a:cubicBezTo>
                      <a:pt x="439055" y="408881"/>
                      <a:pt x="389413" y="429443"/>
                      <a:pt x="337651" y="429443"/>
                    </a:cubicBezTo>
                    <a:lnTo>
                      <a:pt x="195169" y="429443"/>
                    </a:lnTo>
                    <a:cubicBezTo>
                      <a:pt x="143407" y="429443"/>
                      <a:pt x="93765" y="408881"/>
                      <a:pt x="57164" y="372279"/>
                    </a:cubicBezTo>
                    <a:cubicBezTo>
                      <a:pt x="20562" y="335678"/>
                      <a:pt x="0" y="286036"/>
                      <a:pt x="0" y="234274"/>
                    </a:cubicBezTo>
                    <a:lnTo>
                      <a:pt x="0" y="195169"/>
                    </a:lnTo>
                    <a:cubicBezTo>
                      <a:pt x="0" y="143407"/>
                      <a:pt x="20562" y="93765"/>
                      <a:pt x="57164" y="57164"/>
                    </a:cubicBezTo>
                    <a:cubicBezTo>
                      <a:pt x="93765" y="20562"/>
                      <a:pt x="143407" y="0"/>
                      <a:pt x="1951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532820" cy="486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6448644" y="8151644"/>
              <a:ext cx="4114800" cy="1498067"/>
              <a:chOff x="0" y="0"/>
              <a:chExt cx="812800" cy="29591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295914"/>
              </a:xfrm>
              <a:custGeom>
                <a:avLst/>
                <a:gdLst/>
                <a:ahLst/>
                <a:cxnLst/>
                <a:rect r="r" b="b" t="t" l="l"/>
                <a:pathLst>
                  <a:path h="295914" w="812800">
                    <a:moveTo>
                      <a:pt x="62716" y="0"/>
                    </a:moveTo>
                    <a:lnTo>
                      <a:pt x="750084" y="0"/>
                    </a:lnTo>
                    <a:cubicBezTo>
                      <a:pt x="766717" y="0"/>
                      <a:pt x="782669" y="6608"/>
                      <a:pt x="794431" y="18369"/>
                    </a:cubicBezTo>
                    <a:cubicBezTo>
                      <a:pt x="806192" y="30131"/>
                      <a:pt x="812800" y="46083"/>
                      <a:pt x="812800" y="62716"/>
                    </a:cubicBezTo>
                    <a:lnTo>
                      <a:pt x="812800" y="233198"/>
                    </a:lnTo>
                    <a:cubicBezTo>
                      <a:pt x="812800" y="249832"/>
                      <a:pt x="806192" y="265784"/>
                      <a:pt x="794431" y="277545"/>
                    </a:cubicBezTo>
                    <a:cubicBezTo>
                      <a:pt x="782669" y="289307"/>
                      <a:pt x="766717" y="295914"/>
                      <a:pt x="750084" y="295914"/>
                    </a:cubicBezTo>
                    <a:lnTo>
                      <a:pt x="62716" y="295914"/>
                    </a:lnTo>
                    <a:cubicBezTo>
                      <a:pt x="46083" y="295914"/>
                      <a:pt x="30131" y="289307"/>
                      <a:pt x="18369" y="277545"/>
                    </a:cubicBezTo>
                    <a:cubicBezTo>
                      <a:pt x="6608" y="265784"/>
                      <a:pt x="0" y="249832"/>
                      <a:pt x="0" y="233198"/>
                    </a:cubicBezTo>
                    <a:lnTo>
                      <a:pt x="0" y="62716"/>
                    </a:lnTo>
                    <a:cubicBezTo>
                      <a:pt x="0" y="46083"/>
                      <a:pt x="6608" y="30131"/>
                      <a:pt x="18369" y="18369"/>
                    </a:cubicBezTo>
                    <a:cubicBezTo>
                      <a:pt x="30131" y="6608"/>
                      <a:pt x="46083" y="0"/>
                      <a:pt x="62716" y="0"/>
                    </a:cubicBezTo>
                    <a:close/>
                  </a:path>
                </a:pathLst>
              </a:custGeom>
              <a:solidFill>
                <a:srgbClr val="FEFEF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812800" cy="3530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51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5209802" y="4601881"/>
            <a:ext cx="11791205" cy="1371600"/>
            <a:chOff x="0" y="0"/>
            <a:chExt cx="3105503" cy="361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5502" cy="361244"/>
            </a:xfrm>
            <a:custGeom>
              <a:avLst/>
              <a:gdLst/>
              <a:ahLst/>
              <a:cxnLst/>
              <a:rect r="r" b="b" t="t" l="l"/>
              <a:pathLst>
                <a:path h="361244" w="3105502">
                  <a:moveTo>
                    <a:pt x="0" y="0"/>
                  </a:moveTo>
                  <a:lnTo>
                    <a:pt x="3105502" y="0"/>
                  </a:lnTo>
                  <a:lnTo>
                    <a:pt x="3105502" y="361244"/>
                  </a:lnTo>
                  <a:lnTo>
                    <a:pt x="0" y="361244"/>
                  </a:lnTo>
                  <a:close/>
                </a:path>
              </a:pathLst>
            </a:custGeom>
            <a:solidFill>
              <a:srgbClr val="FF99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105503" cy="427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16685" y="1557408"/>
            <a:ext cx="9054630" cy="8154474"/>
          </a:xfrm>
          <a:custGeom>
            <a:avLst/>
            <a:gdLst/>
            <a:ahLst/>
            <a:cxnLst/>
            <a:rect r="r" b="b" t="t" l="l"/>
            <a:pathLst>
              <a:path h="8154474" w="9054630">
                <a:moveTo>
                  <a:pt x="0" y="0"/>
                </a:moveTo>
                <a:lnTo>
                  <a:pt x="9054630" y="0"/>
                </a:lnTo>
                <a:lnTo>
                  <a:pt x="9054630" y="8154474"/>
                </a:lnTo>
                <a:lnTo>
                  <a:pt x="0" y="8154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70" t="-40980" r="0" b="-385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03674"/>
            <a:ext cx="18288000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 spc="-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Correlation Matrix of Key Variables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DAG644eDZqs</dc:identifier>
  <dcterms:modified xsi:type="dcterms:W3CDTF">2011-08-01T06:04:30Z</dcterms:modified>
  <cp:revision>1</cp:revision>
  <dc:title>Team Normalizers</dc:title>
</cp:coreProperties>
</file>